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58" r:id="rId3"/>
    <p:sldId id="256" r:id="rId4"/>
    <p:sldId id="274" r:id="rId5"/>
    <p:sldId id="288" r:id="rId6"/>
    <p:sldId id="289" r:id="rId7"/>
    <p:sldId id="293" r:id="rId8"/>
    <p:sldId id="290" r:id="rId9"/>
    <p:sldId id="291" r:id="rId10"/>
    <p:sldId id="292" r:id="rId11"/>
    <p:sldId id="262" r:id="rId12"/>
    <p:sldId id="287" r:id="rId13"/>
    <p:sldId id="286" r:id="rId14"/>
    <p:sldId id="282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per Kristian P. Pangan" initials="JKPP" lastIdx="1" clrIdx="0">
    <p:extLst>
      <p:ext uri="{19B8F6BF-5375-455C-9EA6-DF929625EA0E}">
        <p15:presenceInfo xmlns:p15="http://schemas.microsoft.com/office/powerpoint/2012/main" userId="S::JasperPangan.MSDS2021@aim.edu::3b0a00b8-cec0-4c97-a694-b5dd985944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35"/>
    <a:srgbClr val="FFFFFF"/>
    <a:srgbClr val="1C819E"/>
    <a:srgbClr val="4D5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65578" autoAdjust="0"/>
  </p:normalViewPr>
  <p:slideViewPr>
    <p:cSldViewPr snapToGrid="0">
      <p:cViewPr varScale="1">
        <p:scale>
          <a:sx n="56" d="100"/>
          <a:sy n="56" d="100"/>
        </p:scale>
        <p:origin x="1709" y="4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40299-8900-4991-9531-0CBA39CA1E32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9F3B-C020-45C7-9FDA-0ED02D1669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101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sz="1800" dirty="0"/>
              <a:t>One thing we surely don’t miss while we are in a community quarantine… </a:t>
            </a:r>
            <a:r>
              <a:rPr lang="en-PH" sz="1800" dirty="0" err="1"/>
              <a:t>communiting</a:t>
            </a:r>
            <a:r>
              <a:rPr lang="en-PH" sz="1800" dirty="0"/>
              <a:t> in a country with a poor public transportation system.</a:t>
            </a:r>
          </a:p>
          <a:p>
            <a:endParaRPr lang="en-PH" sz="1800" dirty="0"/>
          </a:p>
          <a:p>
            <a:r>
              <a:rPr lang="en-PH" sz="1800" dirty="0"/>
              <a:t>Due to the current state of our public transportation system, many of us try to find alternatives such as booking through ride sharing apps like Grab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7750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484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3430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721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dirty="0"/>
              <a:t>Grab offers a much safer and more efficient way to commute.</a:t>
            </a:r>
          </a:p>
          <a:p>
            <a:r>
              <a:rPr lang="en-PH" dirty="0"/>
              <a:t>In 2018 alone, the cumulative distance traveled by Grab reached around 900 m kilometers. </a:t>
            </a:r>
          </a:p>
          <a:p>
            <a:r>
              <a:rPr lang="en-PH" dirty="0"/>
              <a:t>On the average,  customers spend 7000 per year. But for heavy users, it can reach 6x that amount.</a:t>
            </a:r>
          </a:p>
          <a:p>
            <a:endParaRPr lang="en-PH" dirty="0"/>
          </a:p>
          <a:p>
            <a:r>
              <a:rPr lang="en-PH" dirty="0"/>
              <a:t>Grab receives thousands of requests a day, but with their limited partner drivers, they experience undersupply of vehicles-to-passengers.</a:t>
            </a:r>
          </a:p>
          <a:p>
            <a:endParaRPr lang="en-PH" dirty="0"/>
          </a:p>
          <a:p>
            <a:r>
              <a:rPr lang="en-PH" dirty="0"/>
              <a:t>Hence, one thing is for sure, you experience the same frustration with me when you to try to book for a Grab ride,  even with multiple attempts, to no avail.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221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  <a:p>
            <a:r>
              <a:rPr lang="en-PH" dirty="0"/>
              <a:t>Thus, I present to you my study, predicting grab booking allocation where I aim to predict if a booking will be allocated to a driver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771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First of,  the Grab Dataset consists of grab taxi bookings from August to December 2013. </a:t>
            </a:r>
          </a:p>
          <a:p>
            <a:r>
              <a:rPr lang="en-PH" dirty="0"/>
              <a:t>Each booking is tagged whether it is allocated or not</a:t>
            </a:r>
          </a:p>
          <a:p>
            <a:endParaRPr lang="en-PH" dirty="0"/>
          </a:p>
          <a:p>
            <a:r>
              <a:rPr lang="en-PH" dirty="0"/>
              <a:t>For the features, the date and time of booking is available. As well as pick-up and drop off  location</a:t>
            </a:r>
          </a:p>
          <a:p>
            <a:pPr marL="171450" indent="-171450">
              <a:buFontTx/>
              <a:buChar char="-"/>
            </a:pPr>
            <a:r>
              <a:rPr lang="en-PH" dirty="0"/>
              <a:t>Fare and Pickup distance is also available but I dropped them since these features are not available for UNALLOCATED rides</a:t>
            </a:r>
          </a:p>
          <a:p>
            <a:pPr marL="171450" indent="-171450">
              <a:buFontTx/>
              <a:buChar char="-"/>
            </a:pPr>
            <a:endParaRPr lang="en-PH" dirty="0"/>
          </a:p>
          <a:p>
            <a:pPr marL="0" indent="0">
              <a:buFontTx/>
              <a:buNone/>
            </a:pPr>
            <a:r>
              <a:rPr lang="en-PH" dirty="0"/>
              <a:t>With the limited features, I had to do feature extraction such as:</a:t>
            </a:r>
          </a:p>
          <a:p>
            <a:pPr marL="0" indent="0">
              <a:buFontTx/>
              <a:buNone/>
            </a:pPr>
            <a:r>
              <a:rPr lang="en-PH" dirty="0"/>
              <a:t>Reverse geo code to obtain the city</a:t>
            </a:r>
          </a:p>
          <a:p>
            <a:pPr marL="0" indent="0">
              <a:buFontTx/>
              <a:buNone/>
            </a:pPr>
            <a:r>
              <a:rPr lang="en-PH" dirty="0" err="1"/>
              <a:t>Geohasing</a:t>
            </a:r>
            <a:r>
              <a:rPr lang="en-PH" dirty="0"/>
              <a:t>  5 km grid</a:t>
            </a:r>
          </a:p>
          <a:p>
            <a:pPr marL="0" indent="0">
              <a:buFontTx/>
              <a:buNone/>
            </a:pPr>
            <a:r>
              <a:rPr lang="en-PH" dirty="0"/>
              <a:t>Estimated trip distance using </a:t>
            </a:r>
            <a:r>
              <a:rPr lang="en-PH" dirty="0" err="1"/>
              <a:t>manhattan</a:t>
            </a:r>
            <a:r>
              <a:rPr lang="en-PH" dirty="0"/>
              <a:t> </a:t>
            </a:r>
          </a:p>
          <a:p>
            <a:endParaRPr lang="en-PH" dirty="0"/>
          </a:p>
          <a:p>
            <a:r>
              <a:rPr lang="en-PH" dirty="0"/>
              <a:t>Now for the findings during the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6958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3256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Specifically during Friday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139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Mostly categorical except for </a:t>
            </a:r>
            <a:r>
              <a:rPr lang="en-PH" b="1" dirty="0"/>
              <a:t>trip distance</a:t>
            </a:r>
            <a:r>
              <a:rPr lang="en-PH" b="0" dirty="0"/>
              <a:t>, so I one hot encoded these features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9767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i="0" dirty="0">
                <a:solidFill>
                  <a:srgbClr val="404040"/>
                </a:solidFill>
                <a:effectLst/>
                <a:latin typeface="Lato"/>
              </a:rPr>
              <a:t>I was able to achieve 68% test accuracy, which is above 63% of the baseline (1.25*PCC)</a:t>
            </a:r>
          </a:p>
          <a:p>
            <a:r>
              <a:rPr lang="en-PH" b="1" i="0" dirty="0">
                <a:solidFill>
                  <a:srgbClr val="404040"/>
                </a:solidFill>
                <a:effectLst/>
                <a:latin typeface="Lato"/>
              </a:rPr>
              <a:t>I </a:t>
            </a:r>
            <a:r>
              <a:rPr lang="en-PH" b="1" i="0" dirty="0" err="1">
                <a:solidFill>
                  <a:srgbClr val="404040"/>
                </a:solidFill>
                <a:effectLst/>
                <a:latin typeface="Lato"/>
              </a:rPr>
              <a:t>achived</a:t>
            </a:r>
            <a:r>
              <a:rPr lang="en-PH" b="1" i="0" dirty="0">
                <a:solidFill>
                  <a:srgbClr val="404040"/>
                </a:solidFill>
                <a:effectLst/>
                <a:latin typeface="Lato"/>
              </a:rPr>
              <a:t> this using </a:t>
            </a:r>
            <a:r>
              <a:rPr lang="en-PH" b="1" i="0" dirty="0" err="1">
                <a:solidFill>
                  <a:srgbClr val="404040"/>
                </a:solidFill>
                <a:effectLst/>
                <a:latin typeface="Lato"/>
              </a:rPr>
              <a:t>LightGBM</a:t>
            </a:r>
            <a:endParaRPr lang="en-PH" b="1" i="0" dirty="0">
              <a:solidFill>
                <a:srgbClr val="404040"/>
              </a:solidFill>
              <a:effectLst/>
              <a:latin typeface="Lato"/>
            </a:endParaRPr>
          </a:p>
          <a:p>
            <a:r>
              <a:rPr lang="en-PH" b="1" i="0" dirty="0">
                <a:solidFill>
                  <a:srgbClr val="404040"/>
                </a:solidFill>
                <a:effectLst/>
                <a:latin typeface="Lato"/>
              </a:rPr>
              <a:t>I explored other models such as GBM, </a:t>
            </a:r>
            <a:r>
              <a:rPr lang="en-PH" b="1" i="0" dirty="0" err="1">
                <a:solidFill>
                  <a:srgbClr val="404040"/>
                </a:solidFill>
                <a:effectLst/>
                <a:latin typeface="Lato"/>
              </a:rPr>
              <a:t>Xgboost</a:t>
            </a:r>
            <a:r>
              <a:rPr lang="en-PH" b="1" i="0" dirty="0">
                <a:solidFill>
                  <a:srgbClr val="404040"/>
                </a:solidFill>
                <a:effectLst/>
                <a:latin typeface="Lato"/>
              </a:rPr>
              <a:t> but </a:t>
            </a:r>
            <a:r>
              <a:rPr lang="en-PH" b="1" i="0" dirty="0" err="1">
                <a:solidFill>
                  <a:srgbClr val="404040"/>
                </a:solidFill>
                <a:effectLst/>
                <a:latin typeface="Lato"/>
              </a:rPr>
              <a:t>LightGBM</a:t>
            </a:r>
            <a:r>
              <a:rPr lang="en-PH" b="1" i="0" dirty="0">
                <a:solidFill>
                  <a:srgbClr val="404040"/>
                </a:solidFill>
                <a:effectLst/>
                <a:latin typeface="Lato"/>
              </a:rPr>
              <a:t> was way more efficient, I was able to train a model under a minute vs GBM and </a:t>
            </a:r>
            <a:r>
              <a:rPr lang="en-PH" b="1" i="0" dirty="0" err="1">
                <a:solidFill>
                  <a:srgbClr val="404040"/>
                </a:solidFill>
                <a:effectLst/>
                <a:latin typeface="Lato"/>
              </a:rPr>
              <a:t>XGboost</a:t>
            </a:r>
            <a:endParaRPr lang="en-PH" b="1" i="0" dirty="0">
              <a:solidFill>
                <a:srgbClr val="404040"/>
              </a:solidFill>
              <a:effectLst/>
              <a:latin typeface="Lato"/>
            </a:endParaRPr>
          </a:p>
          <a:p>
            <a:endParaRPr lang="en-PH" b="0" i="0" dirty="0">
              <a:solidFill>
                <a:srgbClr val="404040"/>
              </a:solidFill>
              <a:effectLst/>
              <a:latin typeface="Lato"/>
            </a:endParaRPr>
          </a:p>
          <a:p>
            <a:r>
              <a:rPr lang="en-PH" b="0" i="0" dirty="0">
                <a:solidFill>
                  <a:srgbClr val="404040"/>
                </a:solidFill>
                <a:effectLst/>
                <a:latin typeface="Lato"/>
              </a:rPr>
              <a:t> If “split”, result contains numbers of times the feature is used in a model. If “gain”, result contains total gains of splits which use the feature.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8180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E9F3B-C020-45C7-9FDA-0ED02D166935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7495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030-1894-4A18-8242-A5C8C04D0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3C609-ED50-4E33-905C-509CB3894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D8A7-1FE0-4ECC-AC5B-260BED0A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01087-A9E0-448A-82A5-00E0B89D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00F86-4E52-4ACE-866A-C8BD96D0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66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0FD2-5BFE-481C-88D8-6BD52809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1197B-C2A3-47F7-8979-47C4BEF1E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140B-7F5B-4FB8-9A07-3B936111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2E1A3-CAD6-49E7-8454-EF27E595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3B44D-CA8C-4FDA-862F-C49D433D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954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8A7B6-39A5-4AF0-9890-3B2DE2E3F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CE25E-853A-4349-8C55-9C2CDA1D4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2CD25-4CBF-4517-A7B5-EA862437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81A12-FA47-4EFB-91A7-5A8D4F10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8B22-19D2-4848-A074-AEE586BF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365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0FBD-C35B-44BA-8C89-5B30B47D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B3644-2915-4BCD-9CD5-33959B675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C1824-3F00-47E0-99C0-E5926EF4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26AFD-2086-4BC2-A828-26AABC860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99ED1-3AA3-4225-B040-6A5E0A02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870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54B-D8FA-43B4-A5EB-759A403D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62885-A2EA-470E-9EE5-8A5E3AC82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E612-DFC8-4595-82EA-4597CFF05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B49EA-695F-4016-B55F-3D41412A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C3890-6D14-45F9-A8FB-FF3E16B2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84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3B0A-9E73-4BC8-B508-EAA78727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E606-BEC1-4491-8B3E-C275E915C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660FF-0A7D-402A-8ED8-F042472A2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A5520-FF29-40E5-A8C4-2037B5FC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2ADCD-621A-4CD8-8EE8-E1090976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8A06A-869C-41F9-926E-6B26FA86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9744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847B-42B6-4049-B642-226E1D11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5513-9ED1-4F2B-A35C-43B2FA865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76594-6D65-4DE0-94E4-B10BBF1BC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023D3-FC33-4001-9B7B-989AB1322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7F717-ABA4-45ED-BC47-50791E94B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A87182-11FA-48F1-8AD9-86F23700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05FA1-13CD-447F-B374-F238F237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28B6B-9005-4F44-8BE6-79ED1838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095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F40F-EDF8-4362-B5DD-FA7DA28C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B42F7-BB90-4F18-90BE-3F0222C1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8C0C2-C67D-4927-A918-0752920B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43B56-EF43-48E2-9DD8-BC0329B5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225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CC8C5-9F52-41D4-ADCD-DA3A8D4B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91A81-01D2-48AB-9889-AFD0ABE9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71A44-9B7A-472C-A1B5-BA37832A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2263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93A2-5D8B-4552-A2D6-93C65C4BD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5E44-DBCB-44E9-A4FE-76C460ED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D26B3-72A8-4FBE-9E44-A6F49BE7B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D5E5D-2A66-4787-AB73-26D08B9E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9B913-B3AB-46AC-9A26-4C9DF489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BD0D8-A773-4DD0-81DE-51D25141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320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4D5E-251D-41DD-AD0A-67944E35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E9D40D-F6C1-422E-BCD9-FE6CB1004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ED4FA-FD90-4262-B1D7-760290BF8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79E90-12CF-4EE0-AABD-C32F1049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795D-FECD-4FA5-BE27-67EB5A47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C706F-15BF-4990-BB5B-4207863F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2477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9C358-4C77-4F14-BC97-F5795022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F184C-04C7-4B03-A8F1-67A870C3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F866F-26D5-4937-829E-6DDB19158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D95EB-45C4-49BD-B1C4-E95ADC650FC3}" type="datetimeFigureOut">
              <a:rPr lang="en-PH" smtClean="0"/>
              <a:t>24/08/2020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CFDA8-B0DB-4493-9630-CC9F6C643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5100B-8185-4EF1-BE8C-23485687E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0E234-8320-41A0-9531-07344AF3CC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711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rab.com/ph/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2663DB96-9103-44BB-B495-F4C8CEF7A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r="28101" b="-1"/>
          <a:stretch/>
        </p:blipFill>
        <p:spPr bwMode="auto"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fire truck&#10;&#10;Description automatically generated">
            <a:extLst>
              <a:ext uri="{FF2B5EF4-FFF2-40B4-BE49-F238E27FC236}">
                <a16:creationId xmlns:a16="http://schemas.microsoft.com/office/drawing/2014/main" id="{E9117F0C-9D10-47CB-B275-78555FD16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7" r="-2" b="13625"/>
          <a:stretch/>
        </p:blipFill>
        <p:spPr bwMode="auto">
          <a:xfrm>
            <a:off x="4493435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crowded city street filled with traffic at night&#10;&#10;Description automatically generated">
            <a:extLst>
              <a:ext uri="{FF2B5EF4-FFF2-40B4-BE49-F238E27FC236}">
                <a16:creationId xmlns:a16="http://schemas.microsoft.com/office/drawing/2014/main" id="{021F0D3F-E6B8-41EE-A5BB-A6B98F809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2" r="-3" b="17865"/>
          <a:stretch/>
        </p:blipFill>
        <p:spPr bwMode="auto"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group of people riding on the back of a truck&#10;&#10;Description automatically generated">
            <a:extLst>
              <a:ext uri="{FF2B5EF4-FFF2-40B4-BE49-F238E27FC236}">
                <a16:creationId xmlns:a16="http://schemas.microsoft.com/office/drawing/2014/main" id="{8CB55BB9-E340-4252-8F18-CA3606427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9" r="2" b="15303"/>
          <a:stretch/>
        </p:blipFill>
        <p:spPr bwMode="auto"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7BC79C4D-46B4-4E55-BC44-F2082E8C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5" r="-2" b="24827"/>
          <a:stretch/>
        </p:blipFill>
        <p:spPr bwMode="auto">
          <a:xfrm>
            <a:off x="-1" y="3511295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2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4DC1-B45B-4780-9B87-EE7556C5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PH" sz="6600" dirty="0">
                <a:solidFill>
                  <a:srgbClr val="009F35"/>
                </a:solidFill>
                <a:latin typeface="Bebas Neue" panose="020B0606020202050201" pitchFamily="34" charset="0"/>
              </a:rPr>
              <a:t>Features used</a:t>
            </a:r>
            <a:endParaRPr lang="en-US" sz="66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E3536A2-5AE8-483D-BCE2-630FD28D1D88}"/>
              </a:ext>
            </a:extLst>
          </p:cNvPr>
          <p:cNvSpPr txBox="1">
            <a:spLocks/>
          </p:cNvSpPr>
          <p:nvPr/>
        </p:nvSpPr>
        <p:spPr>
          <a:xfrm>
            <a:off x="9737985" y="1848097"/>
            <a:ext cx="6511977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PH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4042C1E-1B83-408B-B8AB-6A978DD76A69}"/>
              </a:ext>
            </a:extLst>
          </p:cNvPr>
          <p:cNvSpPr txBox="1">
            <a:spLocks/>
          </p:cNvSpPr>
          <p:nvPr/>
        </p:nvSpPr>
        <p:spPr>
          <a:xfrm>
            <a:off x="2992411" y="7386320"/>
            <a:ext cx="685510" cy="3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endParaRPr lang="en-PH" sz="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4B405-0A38-46BF-8246-6C98D14BAFFC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6B28F-C6AE-4404-9F1F-6CDAA6126BCD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CD0A8-D3FB-4D36-9962-3B9847B7306B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aily calendar">
            <a:extLst>
              <a:ext uri="{FF2B5EF4-FFF2-40B4-BE49-F238E27FC236}">
                <a16:creationId xmlns:a16="http://schemas.microsoft.com/office/drawing/2014/main" id="{626484A6-7189-46C2-9760-8859E9C92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5513" y="2108200"/>
            <a:ext cx="914400" cy="914400"/>
          </a:xfrm>
          <a:prstGeom prst="rect">
            <a:avLst/>
          </a:prstGeom>
        </p:spPr>
      </p:pic>
      <p:pic>
        <p:nvPicPr>
          <p:cNvPr id="13" name="Graphic 12" descr="Clock">
            <a:extLst>
              <a:ext uri="{FF2B5EF4-FFF2-40B4-BE49-F238E27FC236}">
                <a16:creationId xmlns:a16="http://schemas.microsoft.com/office/drawing/2014/main" id="{8F8A048F-312E-41DE-98FA-78C894F83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3582" y="2108200"/>
            <a:ext cx="914400" cy="914400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ED811C5-B740-4882-AFCE-A9E2429A06A1}"/>
              </a:ext>
            </a:extLst>
          </p:cNvPr>
          <p:cNvSpPr txBox="1">
            <a:spLocks/>
          </p:cNvSpPr>
          <p:nvPr/>
        </p:nvSpPr>
        <p:spPr>
          <a:xfrm>
            <a:off x="2429406" y="3429000"/>
            <a:ext cx="3405615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TEMPORAL DATA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Day of Week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726D4E6-7F49-4EB0-9AAB-561B2738A629}"/>
              </a:ext>
            </a:extLst>
          </p:cNvPr>
          <p:cNvSpPr txBox="1">
            <a:spLocks/>
          </p:cNvSpPr>
          <p:nvPr/>
        </p:nvSpPr>
        <p:spPr>
          <a:xfrm>
            <a:off x="6359517" y="3428999"/>
            <a:ext cx="317241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DATA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 Up Geohash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Drop Off Geohash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w/in MM</a:t>
            </a:r>
          </a:p>
        </p:txBody>
      </p:sp>
      <p:pic>
        <p:nvPicPr>
          <p:cNvPr id="16" name="Graphic 15" descr="Map with pin">
            <a:extLst>
              <a:ext uri="{FF2B5EF4-FFF2-40B4-BE49-F238E27FC236}">
                <a16:creationId xmlns:a16="http://schemas.microsoft.com/office/drawing/2014/main" id="{081A5DAE-9B3F-4338-BEBD-12159D7DC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0351" y="2128520"/>
            <a:ext cx="914400" cy="914400"/>
          </a:xfrm>
          <a:prstGeom prst="rect">
            <a:avLst/>
          </a:prstGeom>
        </p:spPr>
      </p:pic>
      <p:pic>
        <p:nvPicPr>
          <p:cNvPr id="23" name="Graphic 22" descr="Earth Globe - Asia">
            <a:extLst>
              <a:ext uri="{FF2B5EF4-FFF2-40B4-BE49-F238E27FC236}">
                <a16:creationId xmlns:a16="http://schemas.microsoft.com/office/drawing/2014/main" id="{B9475F37-656F-4951-A0AE-BE8F4A927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8420" y="22467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9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lock 6 pm">
            <a:extLst>
              <a:ext uri="{FF2B5EF4-FFF2-40B4-BE49-F238E27FC236}">
                <a16:creationId xmlns:a16="http://schemas.microsoft.com/office/drawing/2014/main" id="{FF46459D-446C-4CDE-8614-D76C1997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5" y="4851941"/>
            <a:ext cx="19812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ctor Calendar Sunday - ccPixs.com">
            <a:extLst>
              <a:ext uri="{FF2B5EF4-FFF2-40B4-BE49-F238E27FC236}">
                <a16:creationId xmlns:a16="http://schemas.microsoft.com/office/drawing/2014/main" id="{B789E019-8834-4EFC-A2A9-2B6A433E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821" y="4670876"/>
            <a:ext cx="1981200" cy="13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B2852-8E04-490F-9A79-5BA24FC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H" sz="8000" dirty="0">
                <a:solidFill>
                  <a:srgbClr val="009F35"/>
                </a:solidFill>
                <a:latin typeface="Bebas Neue" panose="020B0606020202050201" pitchFamily="34" charset="0"/>
              </a:rPr>
              <a:t>Model Results</a:t>
            </a:r>
            <a:endParaRPr lang="en-PH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0E83-6CC2-4368-9999-901C5C2E0171}"/>
              </a:ext>
            </a:extLst>
          </p:cNvPr>
          <p:cNvSpPr txBox="1"/>
          <p:nvPr/>
        </p:nvSpPr>
        <p:spPr>
          <a:xfrm>
            <a:off x="510977" y="3168797"/>
            <a:ext cx="2320178" cy="501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Baseline</a:t>
            </a:r>
          </a:p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1.25*PCC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F6D07-9BE9-41D7-93DC-0CD59550F674}"/>
              </a:ext>
            </a:extLst>
          </p:cNvPr>
          <p:cNvSpPr txBox="1"/>
          <p:nvPr/>
        </p:nvSpPr>
        <p:spPr>
          <a:xfrm>
            <a:off x="510977" y="2809811"/>
            <a:ext cx="2320178" cy="48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8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63%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82AF8-465C-40CD-A4B6-5030A24A8A0D}"/>
              </a:ext>
            </a:extLst>
          </p:cNvPr>
          <p:cNvSpPr txBox="1"/>
          <p:nvPr/>
        </p:nvSpPr>
        <p:spPr>
          <a:xfrm>
            <a:off x="4695280" y="3168797"/>
            <a:ext cx="2320178" cy="24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BDC106-F07D-4CF7-842E-44C0BD661AF4}"/>
              </a:ext>
            </a:extLst>
          </p:cNvPr>
          <p:cNvSpPr txBox="1"/>
          <p:nvPr/>
        </p:nvSpPr>
        <p:spPr>
          <a:xfrm>
            <a:off x="4695280" y="2809811"/>
            <a:ext cx="2320178" cy="48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8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F98E8-E0BD-42D8-9D8C-AD3816332361}"/>
              </a:ext>
            </a:extLst>
          </p:cNvPr>
          <p:cNvSpPr txBox="1"/>
          <p:nvPr/>
        </p:nvSpPr>
        <p:spPr>
          <a:xfrm>
            <a:off x="8879583" y="3168797"/>
            <a:ext cx="2320178" cy="245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C49512-4267-43CE-904B-2BE975026A2A}"/>
              </a:ext>
            </a:extLst>
          </p:cNvPr>
          <p:cNvSpPr txBox="1"/>
          <p:nvPr/>
        </p:nvSpPr>
        <p:spPr>
          <a:xfrm>
            <a:off x="8101264" y="2816264"/>
            <a:ext cx="3876816" cy="391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60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LightGBM</a:t>
            </a:r>
            <a:endParaRPr lang="en-US" sz="6000" b="1" spc="5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26105-E4FF-4FB4-93AB-9820A019F6D4}"/>
              </a:ext>
            </a:extLst>
          </p:cNvPr>
          <p:cNvSpPr txBox="1"/>
          <p:nvPr/>
        </p:nvSpPr>
        <p:spPr>
          <a:xfrm>
            <a:off x="4818281" y="4018144"/>
            <a:ext cx="2593172" cy="271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FEATURES*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17EAC-EAF2-4B2E-BBCF-CCE1C0AD612E}"/>
              </a:ext>
            </a:extLst>
          </p:cNvPr>
          <p:cNvSpPr txBox="1"/>
          <p:nvPr/>
        </p:nvSpPr>
        <p:spPr>
          <a:xfrm>
            <a:off x="510977" y="6013447"/>
            <a:ext cx="2320178" cy="271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hour_18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9D85F-CFB3-4FF8-AA03-BF892BDE5656}"/>
              </a:ext>
            </a:extLst>
          </p:cNvPr>
          <p:cNvSpPr txBox="1"/>
          <p:nvPr/>
        </p:nvSpPr>
        <p:spPr>
          <a:xfrm>
            <a:off x="3916960" y="6013447"/>
            <a:ext cx="3876817" cy="269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400" b="1" spc="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PH" dirty="0" err="1"/>
              <a:t>day_of_week_Friday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528DC-EA2E-4D10-9DEE-9FC1450C58B2}"/>
              </a:ext>
            </a:extLst>
          </p:cNvPr>
          <p:cNvSpPr txBox="1"/>
          <p:nvPr/>
        </p:nvSpPr>
        <p:spPr>
          <a:xfrm>
            <a:off x="8202888" y="5989275"/>
            <a:ext cx="3876817" cy="269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ts val="2000"/>
              </a:lnSpc>
              <a:defRPr sz="2400" b="1" spc="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PH" dirty="0" err="1"/>
              <a:t>day_of_week_Sunday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E463A-F18D-4689-ACDF-6530BAA95A7C}"/>
              </a:ext>
            </a:extLst>
          </p:cNvPr>
          <p:cNvSpPr txBox="1"/>
          <p:nvPr/>
        </p:nvSpPr>
        <p:spPr>
          <a:xfrm>
            <a:off x="10172020" y="6561549"/>
            <a:ext cx="2593172" cy="23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*Based on Gain</a:t>
            </a:r>
          </a:p>
        </p:txBody>
      </p:sp>
      <p:pic>
        <p:nvPicPr>
          <p:cNvPr id="6" name="Picture 2" descr="Vector Calendar Friday - ccPixs.com">
            <a:extLst>
              <a:ext uri="{FF2B5EF4-FFF2-40B4-BE49-F238E27FC236}">
                <a16:creationId xmlns:a16="http://schemas.microsoft.com/office/drawing/2014/main" id="{135C27A1-F45D-4337-B640-04FDDA86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4670876"/>
            <a:ext cx="1981200" cy="13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8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2852-8E04-490F-9A79-5BA24FC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H" sz="8000" dirty="0">
                <a:solidFill>
                  <a:srgbClr val="009F35"/>
                </a:solidFill>
                <a:latin typeface="Bebas Neue" panose="020B0606020202050201" pitchFamily="34" charset="0"/>
              </a:rPr>
              <a:t>Business value</a:t>
            </a:r>
            <a:endParaRPr lang="en-PH" sz="8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0270AC-929B-4852-992F-100399EA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06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b="1" dirty="0"/>
              <a:t>Passengers can use the system to be able to plan ahead </a:t>
            </a:r>
            <a:r>
              <a:rPr lang="en-PH" dirty="0"/>
              <a:t>and check if their bookings will likely be allocated or not based on date, time, pick up location, and drop off location</a:t>
            </a:r>
          </a:p>
          <a:p>
            <a:endParaRPr lang="en-PH" dirty="0"/>
          </a:p>
          <a:p>
            <a:pPr marL="0" indent="0">
              <a:buNone/>
            </a:pPr>
            <a:r>
              <a:rPr lang="en-PH" b="1" dirty="0"/>
              <a:t>Grab </a:t>
            </a:r>
            <a:r>
              <a:rPr lang="en-PH" dirty="0"/>
              <a:t>can use the findings from this study to be able to better implement their </a:t>
            </a:r>
            <a:r>
              <a:rPr lang="en-PH" b="1" dirty="0"/>
              <a:t>demand-capacity planning</a:t>
            </a:r>
          </a:p>
          <a:p>
            <a:endParaRPr lang="en-PH" b="1" dirty="0"/>
          </a:p>
          <a:p>
            <a:pPr marL="0" indent="0">
              <a:buNone/>
            </a:pPr>
            <a:r>
              <a:rPr lang="en-PH" b="1" dirty="0"/>
              <a:t>Local Government Units</a:t>
            </a:r>
            <a:r>
              <a:rPr lang="en-PH" dirty="0"/>
              <a:t> can use insights from this study to push for </a:t>
            </a:r>
            <a:r>
              <a:rPr lang="en-PH" b="1" dirty="0"/>
              <a:t>localized initiatives that can provide better transportation system </a:t>
            </a:r>
            <a:r>
              <a:rPr lang="en-PH" dirty="0"/>
              <a:t>than the current options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53992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2852-8E04-490F-9A79-5BA24FC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H" sz="8000" dirty="0">
                <a:solidFill>
                  <a:srgbClr val="009F35"/>
                </a:solidFill>
                <a:latin typeface="Bebas Neue" panose="020B0606020202050201" pitchFamily="34" charset="0"/>
              </a:rPr>
              <a:t>recommendation</a:t>
            </a:r>
            <a:endParaRPr lang="en-PH" sz="8000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23981D4-27B2-4289-B81B-7793E233C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  <a:p>
            <a:pPr marL="0" indent="0">
              <a:buNone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More recent dataset</a:t>
            </a:r>
          </a:p>
          <a:p>
            <a:pPr>
              <a:buFontTx/>
              <a:buChar char="-"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features such as data for weather, holidays, amenities nearby, etc.</a:t>
            </a:r>
          </a:p>
          <a:p>
            <a:pPr>
              <a:buFontTx/>
              <a:buChar char="-"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a more precise geohash or use clustering</a:t>
            </a:r>
          </a:p>
          <a:p>
            <a:pPr marL="0" indent="0">
              <a:buNone/>
            </a:pPr>
            <a:endParaRPr lang="en-PH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STUDY</a:t>
            </a:r>
          </a:p>
          <a:p>
            <a:pPr marL="0" indent="0">
              <a:buNone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Explore other ML models</a:t>
            </a:r>
          </a:p>
          <a:p>
            <a:pPr marL="0" indent="0">
              <a:buNone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Classify whether an allocated ride is </a:t>
            </a: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completed or cancelled</a:t>
            </a:r>
          </a:p>
        </p:txBody>
      </p:sp>
    </p:spTree>
    <p:extLst>
      <p:ext uri="{BB962C8B-B14F-4D97-AF65-F5344CB8AC3E}">
        <p14:creationId xmlns:p14="http://schemas.microsoft.com/office/powerpoint/2010/main" val="375913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2852-8E04-490F-9A79-5BA24FC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A picture containing smoke, dark, sitting, light&#10;&#10;Description automatically generated">
            <a:extLst>
              <a:ext uri="{FF2B5EF4-FFF2-40B4-BE49-F238E27FC236}">
                <a16:creationId xmlns:a16="http://schemas.microsoft.com/office/drawing/2014/main" id="{67748A44-6B4B-464B-941D-C3293AEBF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4288-102F-428E-A1E0-8D74791E27DD}"/>
              </a:ext>
            </a:extLst>
          </p:cNvPr>
          <p:cNvSpPr txBox="1"/>
          <p:nvPr/>
        </p:nvSpPr>
        <p:spPr>
          <a:xfrm>
            <a:off x="-87984" y="2036446"/>
            <a:ext cx="12367967" cy="2215991"/>
          </a:xfrm>
          <a:prstGeom prst="rect">
            <a:avLst/>
          </a:prstGeom>
          <a:solidFill>
            <a:srgbClr val="009F35">
              <a:alpha val="74902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PH" sz="13800" dirty="0">
              <a:solidFill>
                <a:srgbClr val="009F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ECDE20-817D-4D38-A457-37D80D83289B}"/>
              </a:ext>
            </a:extLst>
          </p:cNvPr>
          <p:cNvSpPr txBox="1">
            <a:spLocks/>
          </p:cNvSpPr>
          <p:nvPr/>
        </p:nvSpPr>
        <p:spPr>
          <a:xfrm>
            <a:off x="44301" y="2481659"/>
            <a:ext cx="1211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8000" dirty="0">
                <a:solidFill>
                  <a:schemeClr val="bg1"/>
                </a:solidFill>
                <a:latin typeface="Bebas Neue" panose="020B0606020202050201" pitchFamily="34" charset="0"/>
              </a:rPr>
              <a:t>Thank you!</a:t>
            </a:r>
            <a:endParaRPr lang="en-PH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794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2852-8E04-490F-9A79-5BA24FC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A picture containing smoke, dark, sitting, light&#10;&#10;Description automatically generated">
            <a:extLst>
              <a:ext uri="{FF2B5EF4-FFF2-40B4-BE49-F238E27FC236}">
                <a16:creationId xmlns:a16="http://schemas.microsoft.com/office/drawing/2014/main" id="{67748A44-6B4B-464B-941D-C3293AEBF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D4288-102F-428E-A1E0-8D74791E27DD}"/>
              </a:ext>
            </a:extLst>
          </p:cNvPr>
          <p:cNvSpPr txBox="1"/>
          <p:nvPr/>
        </p:nvSpPr>
        <p:spPr>
          <a:xfrm>
            <a:off x="-87984" y="2036446"/>
            <a:ext cx="12367967" cy="2215991"/>
          </a:xfrm>
          <a:prstGeom prst="rect">
            <a:avLst/>
          </a:prstGeom>
          <a:solidFill>
            <a:srgbClr val="009F35">
              <a:alpha val="74902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PH" sz="13800" dirty="0">
              <a:solidFill>
                <a:srgbClr val="009F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ECDE20-817D-4D38-A457-37D80D83289B}"/>
              </a:ext>
            </a:extLst>
          </p:cNvPr>
          <p:cNvSpPr txBox="1">
            <a:spLocks/>
          </p:cNvSpPr>
          <p:nvPr/>
        </p:nvSpPr>
        <p:spPr>
          <a:xfrm>
            <a:off x="76199" y="2481659"/>
            <a:ext cx="120236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8000" dirty="0">
                <a:solidFill>
                  <a:schemeClr val="bg1"/>
                </a:solidFill>
                <a:latin typeface="Bebas Neue" panose="020B0606020202050201" pitchFamily="34" charset="0"/>
              </a:rPr>
              <a:t>Questions?</a:t>
            </a:r>
            <a:endParaRPr lang="en-PH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moke, dark, sitting, light&#10;&#10;Description automatically generated">
            <a:extLst>
              <a:ext uri="{FF2B5EF4-FFF2-40B4-BE49-F238E27FC236}">
                <a16:creationId xmlns:a16="http://schemas.microsoft.com/office/drawing/2014/main" id="{4969D17A-E5B4-4AA8-9CF6-3F93A5BB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CBBDC5F5-E61B-4396-AB68-ECD29CDEC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41" y="2166423"/>
            <a:ext cx="3344946" cy="20905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7DADC-F4FF-4DBA-84D1-1ED052CEC78F}"/>
              </a:ext>
            </a:extLst>
          </p:cNvPr>
          <p:cNvSpPr txBox="1"/>
          <p:nvPr/>
        </p:nvSpPr>
        <p:spPr>
          <a:xfrm>
            <a:off x="8727436" y="691739"/>
            <a:ext cx="2819440" cy="846386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 i="0">
                <a:solidFill>
                  <a:srgbClr val="009F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PH" dirty="0"/>
              <a:t>920M km</a:t>
            </a:r>
          </a:p>
          <a:p>
            <a:r>
              <a:rPr lang="en-PH" sz="900" b="0" dirty="0"/>
              <a:t>Traveled in 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ACCEE-AA90-41B5-9579-10CD18849109}"/>
              </a:ext>
            </a:extLst>
          </p:cNvPr>
          <p:cNvSpPr txBox="1"/>
          <p:nvPr/>
        </p:nvSpPr>
        <p:spPr>
          <a:xfrm>
            <a:off x="10199648" y="6553081"/>
            <a:ext cx="2272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" dirty="0">
                <a:solidFill>
                  <a:schemeClr val="bg1"/>
                </a:solidFill>
              </a:rPr>
              <a:t>Source: </a:t>
            </a:r>
            <a:r>
              <a:rPr lang="en-PH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https://www.grab.com/ph/</a:t>
            </a:r>
            <a:endParaRPr lang="en-PH" sz="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A6054-4914-4AA1-9105-A74CF55E85FC}"/>
              </a:ext>
            </a:extLst>
          </p:cNvPr>
          <p:cNvSpPr txBox="1"/>
          <p:nvPr/>
        </p:nvSpPr>
        <p:spPr>
          <a:xfrm>
            <a:off x="6572064" y="1806671"/>
            <a:ext cx="3171354" cy="846386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H" sz="4000" b="1" i="0" dirty="0">
                <a:solidFill>
                  <a:srgbClr val="009F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 faster</a:t>
            </a:r>
          </a:p>
          <a:p>
            <a:pPr algn="ctr"/>
            <a:r>
              <a:rPr lang="en-PH" sz="900" dirty="0">
                <a:solidFill>
                  <a:srgbClr val="009F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Reduction in Travel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993412-FD41-44FA-BC3D-317C8818C3FA}"/>
              </a:ext>
            </a:extLst>
          </p:cNvPr>
          <p:cNvSpPr txBox="1"/>
          <p:nvPr/>
        </p:nvSpPr>
        <p:spPr>
          <a:xfrm>
            <a:off x="6920997" y="4204943"/>
            <a:ext cx="2272685" cy="86177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H" sz="4000" b="1" i="0" dirty="0">
                <a:solidFill>
                  <a:srgbClr val="009F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600,000</a:t>
            </a:r>
          </a:p>
          <a:p>
            <a:pPr algn="ctr"/>
            <a:r>
              <a:rPr lang="en-PH" sz="900" dirty="0">
                <a:solidFill>
                  <a:srgbClr val="009F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per 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37A2F-7EE3-4557-87A0-FA90DF147541}"/>
              </a:ext>
            </a:extLst>
          </p:cNvPr>
          <p:cNvSpPr txBox="1"/>
          <p:nvPr/>
        </p:nvSpPr>
        <p:spPr>
          <a:xfrm>
            <a:off x="9000813" y="2998113"/>
            <a:ext cx="2272685" cy="86177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H" sz="4000" b="1" i="0" dirty="0">
                <a:solidFill>
                  <a:srgbClr val="009F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₱7,000</a:t>
            </a:r>
          </a:p>
          <a:p>
            <a:pPr algn="ctr"/>
            <a:r>
              <a:rPr lang="en-PH" sz="900" dirty="0">
                <a:solidFill>
                  <a:srgbClr val="009F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annual spending for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54D06-CBD7-4CCA-BE5B-C315B0C8757D}"/>
              </a:ext>
            </a:extLst>
          </p:cNvPr>
          <p:cNvSpPr txBox="1"/>
          <p:nvPr/>
        </p:nvSpPr>
        <p:spPr>
          <a:xfrm>
            <a:off x="9000813" y="5422873"/>
            <a:ext cx="2272685" cy="861774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H" sz="4000" b="1" i="0" dirty="0">
                <a:solidFill>
                  <a:srgbClr val="009F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60,000</a:t>
            </a:r>
          </a:p>
          <a:p>
            <a:pPr algn="ctr"/>
            <a:r>
              <a:rPr lang="en-PH" sz="900" dirty="0">
                <a:solidFill>
                  <a:srgbClr val="009F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Partner Drivers</a:t>
            </a:r>
          </a:p>
        </p:txBody>
      </p:sp>
    </p:spTree>
    <p:extLst>
      <p:ext uri="{BB962C8B-B14F-4D97-AF65-F5344CB8AC3E}">
        <p14:creationId xmlns:p14="http://schemas.microsoft.com/office/powerpoint/2010/main" val="59972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902F7-83A1-43FE-8577-218620A6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D392D-9FFA-4F6A-B50A-E965EA1CF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0" y="2729462"/>
            <a:ext cx="8303501" cy="1399074"/>
          </a:xfrm>
          <a:noFill/>
        </p:spPr>
        <p:txBody>
          <a:bodyPr>
            <a:normAutofit/>
          </a:bodyPr>
          <a:lstStyle/>
          <a:p>
            <a:r>
              <a:rPr lang="en-PH" dirty="0">
                <a:solidFill>
                  <a:srgbClr val="009F35"/>
                </a:solidFill>
                <a:latin typeface="Bebas Neue" panose="020B0606020202050201" pitchFamily="34" charset="0"/>
              </a:rPr>
              <a:t>PREDICTING GRAB TAXI allocation</a:t>
            </a:r>
            <a:br>
              <a:rPr lang="en-PH" sz="4800" dirty="0">
                <a:latin typeface="Bebas Neue" panose="020B0606020202050201" pitchFamily="34" charset="0"/>
              </a:rPr>
            </a:br>
            <a:r>
              <a:rPr lang="en-PH" sz="2000" dirty="0">
                <a:latin typeface="Bebas Neue" panose="020B0606020202050201" pitchFamily="34" charset="0"/>
              </a:rPr>
              <a:t>Presented by: Jasper Kristian </a:t>
            </a:r>
            <a:r>
              <a:rPr lang="en-PH" sz="2000" dirty="0" err="1">
                <a:latin typeface="Bebas Neue" panose="020B0606020202050201" pitchFamily="34" charset="0"/>
              </a:rPr>
              <a:t>pangan</a:t>
            </a:r>
            <a:endParaRPr lang="en-PH" sz="4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0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10156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1" algn="ctr"/>
            <a:r>
              <a:rPr lang="en-PH" sz="6600" dirty="0">
                <a:solidFill>
                  <a:srgbClr val="009F35"/>
                </a:solidFill>
                <a:latin typeface="Bebas Neue" panose="020B0606020202050201" pitchFamily="34" charset="0"/>
              </a:rPr>
              <a:t>THE grab DATASET</a:t>
            </a:r>
            <a:endParaRPr lang="en-US" sz="66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84617-D3EB-4527-9F99-65E81197E35C}"/>
              </a:ext>
            </a:extLst>
          </p:cNvPr>
          <p:cNvSpPr txBox="1"/>
          <p:nvPr/>
        </p:nvSpPr>
        <p:spPr>
          <a:xfrm>
            <a:off x="6297438" y="2273056"/>
            <a:ext cx="4585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194,976 </a:t>
            </a: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booking transactions from</a:t>
            </a:r>
          </a:p>
          <a:p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August 8 to December 20 2013 which are</a:t>
            </a:r>
          </a:p>
          <a:p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tagged whether unallocated or allocated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2C1F7-B6CF-4FDC-B686-643E1F3AC57F}"/>
              </a:ext>
            </a:extLst>
          </p:cNvPr>
          <p:cNvSpPr txBox="1"/>
          <p:nvPr/>
        </p:nvSpPr>
        <p:spPr>
          <a:xfrm>
            <a:off x="6297438" y="4786246"/>
            <a:ext cx="5894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performed</a:t>
            </a: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reverse geocode</a:t>
            </a: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</a:p>
          <a:p>
            <a:r>
              <a:rPr lang="en-PH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geohashing</a:t>
            </a: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precision = 5</a:t>
            </a:r>
            <a:endParaRPr lang="en-PH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estimated trip distance using </a:t>
            </a: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Manhattan </a:t>
            </a: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distance</a:t>
            </a:r>
          </a:p>
          <a:p>
            <a:endParaRPr lang="en-PH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05A23-B0BB-4D81-8560-9B7101696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5" t="5997" r="3253" b="6515"/>
          <a:stretch/>
        </p:blipFill>
        <p:spPr>
          <a:xfrm>
            <a:off x="607270" y="2372686"/>
            <a:ext cx="5002096" cy="2813680"/>
          </a:xfrm>
          <a:prstGeom prst="rect">
            <a:avLst/>
          </a:prstGeom>
        </p:spPr>
      </p:pic>
      <p:pic>
        <p:nvPicPr>
          <p:cNvPr id="1026" name="Picture 2" descr="Grab Logo, Taxi, Uber Technologies Inc, Peertopeer Ridesharing ...">
            <a:extLst>
              <a:ext uri="{FF2B5EF4-FFF2-40B4-BE49-F238E27FC236}">
                <a16:creationId xmlns:a16="http://schemas.microsoft.com/office/drawing/2014/main" id="{8D124B86-25A7-4179-BAF1-17BC6B42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08" b="94866" l="3297" r="98462">
                        <a14:foregroundMark x1="7692" y1="40750" x2="7692" y2="40750"/>
                        <a14:foregroundMark x1="48901" y1="70090" x2="39560" y2="53953"/>
                        <a14:foregroundMark x1="39560" y1="53953" x2="39451" y2="53871"/>
                        <a14:foregroundMark x1="37033" y1="54768" x2="48571" y2="70823"/>
                        <a14:foregroundMark x1="48571" y1="70823" x2="62418" y2="56398"/>
                        <a14:foregroundMark x1="62418" y1="56398" x2="64396" y2="55338"/>
                        <a14:foregroundMark x1="98681" y1="89161" x2="98681" y2="89161"/>
                        <a14:foregroundMark x1="78462" y1="94866" x2="78462" y2="94866"/>
                        <a14:foregroundMark x1="88681" y1="19315" x2="88681" y2="19315"/>
                        <a14:foregroundMark x1="62527" y1="6194" x2="62527" y2="6194"/>
                        <a14:foregroundMark x1="7692" y1="19478" x2="7692" y2="19478"/>
                        <a14:foregroundMark x1="5275" y1="26161" x2="5275" y2="27058"/>
                        <a14:foregroundMark x1="4725" y1="34800" x2="4725" y2="34800"/>
                        <a14:foregroundMark x1="3297" y1="30318" x2="3297" y2="30318"/>
                        <a14:foregroundMark x1="3846" y1="30644" x2="3846" y2="30644"/>
                        <a14:foregroundMark x1="4066" y1="29910" x2="4066" y2="29910"/>
                        <a14:foregroundMark x1="4066" y1="29910" x2="4066" y2="29910"/>
                        <a14:foregroundMark x1="4066" y1="29910" x2="4066" y2="29910"/>
                        <a14:foregroundMark x1="9121" y1="38386" x2="30989" y2="54034"/>
                        <a14:foregroundMark x1="30000" y1="54442" x2="17363" y2="45558"/>
                        <a14:foregroundMark x1="51538" y1="73105" x2="52308" y2="74409"/>
                        <a14:foregroundMark x1="49121" y1="74165" x2="49890" y2="77262"/>
                        <a14:foregroundMark x1="70220" y1="55990" x2="71209" y2="55501"/>
                        <a14:foregroundMark x1="94286" y1="33007" x2="88571" y2="16544"/>
                        <a14:foregroundMark x1="88571" y1="16544" x2="71978" y2="4156"/>
                        <a14:foregroundMark x1="71978" y1="4156" x2="47692" y2="2608"/>
                        <a14:foregroundMark x1="47692" y1="2608" x2="26264" y2="9046"/>
                        <a14:foregroundMark x1="26264" y1="9046" x2="9560" y2="20538"/>
                        <a14:foregroundMark x1="9560" y1="20538" x2="5824" y2="38305"/>
                        <a14:foregroundMark x1="5824" y1="38305" x2="20659" y2="51997"/>
                        <a14:foregroundMark x1="20659" y1="51997" x2="22967" y2="52404"/>
                        <a14:foregroundMark x1="70989" y1="56235" x2="80000" y2="48981"/>
                        <a14:foregroundMark x1="96923" y1="33170" x2="77802" y2="52241"/>
                        <a14:foregroundMark x1="94066" y1="32437" x2="77802" y2="40913"/>
                        <a14:foregroundMark x1="72418" y1="18989" x2="41978" y2="42787"/>
                        <a14:foregroundMark x1="41978" y1="42787" x2="45055" y2="40342"/>
                        <a14:foregroundMark x1="46703" y1="25591" x2="45714" y2="43032"/>
                        <a14:foregroundMark x1="45714" y1="43032" x2="46484" y2="42380"/>
                        <a14:foregroundMark x1="38022" y1="18826" x2="37033" y2="38794"/>
                        <a14:foregroundMark x1="37033" y1="38794" x2="40659" y2="44662"/>
                        <a14:foregroundMark x1="25385" y1="10839" x2="13736" y2="14670"/>
                        <a14:foregroundMark x1="22527" y1="8150" x2="16154" y2="16300"/>
                        <a14:foregroundMark x1="28571" y1="26895" x2="55165" y2="15648"/>
                        <a14:foregroundMark x1="55165" y1="15648" x2="27692" y2="20701"/>
                        <a14:foregroundMark x1="27692" y1="20701" x2="48791" y2="13692"/>
                        <a14:foregroundMark x1="48791" y1="13692" x2="23297" y2="26324"/>
                        <a14:foregroundMark x1="23297" y1="26324" x2="49451" y2="21027"/>
                        <a14:foregroundMark x1="49451" y1="21027" x2="32857" y2="34148"/>
                        <a14:foregroundMark x1="32857" y1="34148" x2="61868" y2="23635"/>
                        <a14:foregroundMark x1="61868" y1="23635" x2="30989" y2="38631"/>
                        <a14:foregroundMark x1="30989" y1="38631" x2="97912" y2="28851"/>
                        <a14:foregroundMark x1="97912" y1="28851" x2="61099" y2="44743"/>
                        <a14:foregroundMark x1="61099" y1="44743" x2="90110" y2="36593"/>
                        <a14:foregroundMark x1="90110" y1="36593" x2="41648" y2="61695"/>
                        <a14:foregroundMark x1="41648" y1="61695" x2="58132" y2="49226"/>
                        <a14:foregroundMark x1="58132" y1="49226" x2="62967" y2="47188"/>
                        <a14:foregroundMark x1="71758" y1="37490" x2="53736" y2="50856"/>
                        <a14:foregroundMark x1="53736" y1="50856" x2="56703" y2="45966"/>
                        <a14:foregroundMark x1="64396" y1="26324" x2="49231" y2="51019"/>
                        <a14:foregroundMark x1="49231" y1="51019" x2="71209" y2="32274"/>
                        <a14:foregroundMark x1="71209" y1="32274" x2="71209" y2="32274"/>
                        <a14:foregroundMark x1="60110" y1="51915" x2="59121" y2="63977"/>
                        <a14:foregroundMark x1="52308" y1="45069" x2="35165" y2="30725"/>
                        <a14:foregroundMark x1="35165" y1="30725" x2="53077" y2="17278"/>
                        <a14:foregroundMark x1="53077" y1="17278" x2="50549" y2="36023"/>
                        <a14:foregroundMark x1="50549" y1="36023" x2="76374" y2="29177"/>
                        <a14:foregroundMark x1="76374" y1="29177" x2="54725" y2="22738"/>
                        <a14:foregroundMark x1="61758" y1="18093" x2="75714" y2="32029"/>
                        <a14:foregroundMark x1="75714" y1="32029" x2="75824" y2="31948"/>
                        <a14:foregroundMark x1="52088" y1="15729" x2="80000" y2="26976"/>
                        <a14:foregroundMark x1="80000" y1="26976" x2="83626" y2="30155"/>
                        <a14:foregroundMark x1="72967" y1="26324" x2="35055" y2="33904"/>
                        <a14:foregroundMark x1="35055" y1="33904" x2="11758" y2="30155"/>
                        <a14:foregroundMark x1="11758" y1="30155" x2="46703" y2="32518"/>
                        <a14:foregroundMark x1="46703" y1="32518" x2="23187" y2="38631"/>
                        <a14:foregroundMark x1="23187" y1="38631" x2="48571" y2="42135"/>
                        <a14:foregroundMark x1="48571" y1="42135" x2="24945" y2="33741"/>
                        <a14:foregroundMark x1="27802" y1="33007" x2="18791" y2="26487"/>
                        <a14:foregroundMark x1="20549" y1="27384" x2="36264" y2="30155"/>
                        <a14:foregroundMark x1="26593" y1="31703" x2="38462" y2="31214"/>
                        <a14:foregroundMark x1="31209" y1="31051" x2="30440" y2="31051"/>
                        <a14:foregroundMark x1="49670" y1="74165" x2="49890" y2="78729"/>
                        <a14:foregroundMark x1="49670" y1="79788" x2="49670" y2="79788"/>
                        <a14:foregroundMark x1="49670" y1="79788" x2="49670" y2="79788"/>
                        <a14:foregroundMark x1="49890" y1="80277" x2="49890" y2="80277"/>
                        <a14:backgroundMark x1="62967" y1="85167" x2="63516" y2="83211"/>
                        <a14:backgroundMark x1="63956" y1="83211" x2="64396" y2="92339"/>
                        <a14:backgroundMark x1="68022" y1="82070" x2="57473" y2="97800"/>
                        <a14:backgroundMark x1="57473" y1="97800" x2="76484" y2="84271"/>
                        <a14:backgroundMark x1="76484" y1="84271" x2="50220" y2="86960"/>
                        <a14:backgroundMark x1="50220" y1="86960" x2="73407" y2="83945"/>
                        <a14:backgroundMark x1="73407" y1="83945" x2="97033" y2="90465"/>
                        <a14:backgroundMark x1="97033" y1="90465" x2="91099" y2="89650"/>
                        <a14:backgroundMark x1="85275" y1="88916" x2="95934" y2="9274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024" y="2658200"/>
            <a:ext cx="1143353" cy="15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Marker">
            <a:extLst>
              <a:ext uri="{FF2B5EF4-FFF2-40B4-BE49-F238E27FC236}">
                <a16:creationId xmlns:a16="http://schemas.microsoft.com/office/drawing/2014/main" id="{DF923600-11CA-41A6-9113-2550DF5C5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128" y="4512550"/>
            <a:ext cx="513743" cy="5089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10F1EB34-F6C7-4F52-BD03-48277DBC5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128" y="2194152"/>
            <a:ext cx="513743" cy="508940"/>
          </a:xfrm>
          <a:prstGeom prst="rect">
            <a:avLst/>
          </a:prstGeom>
        </p:spPr>
      </p:pic>
      <p:pic>
        <p:nvPicPr>
          <p:cNvPr id="20" name="Graphic 19" descr="Marker">
            <a:extLst>
              <a:ext uri="{FF2B5EF4-FFF2-40B4-BE49-F238E27FC236}">
                <a16:creationId xmlns:a16="http://schemas.microsoft.com/office/drawing/2014/main" id="{1BE114C6-1778-4DFD-BD9F-2D119869C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9128" y="3353351"/>
            <a:ext cx="513743" cy="508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5B8544-E914-45B9-BE00-822F204964D9}"/>
              </a:ext>
            </a:extLst>
          </p:cNvPr>
          <p:cNvSpPr txBox="1"/>
          <p:nvPr/>
        </p:nvSpPr>
        <p:spPr>
          <a:xfrm>
            <a:off x="10012298" y="5119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H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DBEB5E-9BAD-4B1F-988D-45868DBAF412}"/>
              </a:ext>
            </a:extLst>
          </p:cNvPr>
          <p:cNvSpPr txBox="1"/>
          <p:nvPr/>
        </p:nvSpPr>
        <p:spPr>
          <a:xfrm>
            <a:off x="6297438" y="4476418"/>
            <a:ext cx="238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Extraction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33337B-1421-48BB-A794-6FCACF140535}"/>
              </a:ext>
            </a:extLst>
          </p:cNvPr>
          <p:cNvSpPr txBox="1"/>
          <p:nvPr/>
        </p:nvSpPr>
        <p:spPr>
          <a:xfrm>
            <a:off x="6297438" y="3291957"/>
            <a:ext cx="22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938537-705D-44C6-B156-5B47A2D2C00F}"/>
              </a:ext>
            </a:extLst>
          </p:cNvPr>
          <p:cNvSpPr txBox="1"/>
          <p:nvPr/>
        </p:nvSpPr>
        <p:spPr>
          <a:xfrm>
            <a:off x="6297438" y="3675027"/>
            <a:ext cx="4937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date and time of the booking</a:t>
            </a:r>
          </a:p>
          <a:p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pick-up and drop-off latitude and longitude</a:t>
            </a:r>
          </a:p>
        </p:txBody>
      </p:sp>
    </p:spTree>
    <p:extLst>
      <p:ext uri="{BB962C8B-B14F-4D97-AF65-F5344CB8AC3E}">
        <p14:creationId xmlns:p14="http://schemas.microsoft.com/office/powerpoint/2010/main" val="308228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4DC1-B45B-4780-9B87-EE7556C5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PH" sz="6600" dirty="0">
                <a:solidFill>
                  <a:srgbClr val="009F35"/>
                </a:solidFill>
                <a:latin typeface="Bebas Neue" panose="020B0606020202050201" pitchFamily="34" charset="0"/>
              </a:rPr>
              <a:t>Exploratory data analysis</a:t>
            </a:r>
            <a:endParaRPr lang="en-US" sz="66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8D45FF-586A-4FE5-9FE8-94593C22C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96855" y="3251277"/>
            <a:ext cx="5181600" cy="1802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IS BALANCED</a:t>
            </a:r>
          </a:p>
          <a:p>
            <a:pPr marL="0" indent="0">
              <a:buNone/>
            </a:pP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57%</a:t>
            </a: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allocated rides and</a:t>
            </a:r>
            <a:endParaRPr lang="en-PH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43%</a:t>
            </a: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unallocated rides</a:t>
            </a:r>
            <a:endParaRPr lang="en-PH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B047D1-5D6D-482C-A797-4A677A250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41185"/>
            <a:ext cx="5734129" cy="382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A46537-B5DE-4461-A017-3443DED900CB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AC8088-B63D-4563-BD37-EE144917E355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DBDA8-02FB-4CE2-8C1B-821049B8D2A1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818C8A4-F050-4F32-AF80-BC564E8714E6}"/>
              </a:ext>
            </a:extLst>
          </p:cNvPr>
          <p:cNvSpPr txBox="1">
            <a:spLocks/>
          </p:cNvSpPr>
          <p:nvPr/>
        </p:nvSpPr>
        <p:spPr>
          <a:xfrm>
            <a:off x="-440255" y="1792827"/>
            <a:ext cx="759431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 of Allocated and Unallocated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349767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4DC1-B45B-4780-9B87-EE7556C5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PH" sz="6600" dirty="0">
                <a:solidFill>
                  <a:srgbClr val="009F35"/>
                </a:solidFill>
                <a:latin typeface="Bebas Neue" panose="020B0606020202050201" pitchFamily="34" charset="0"/>
              </a:rPr>
              <a:t>Exploratory data analysis</a:t>
            </a:r>
            <a:endParaRPr lang="en-US" sz="66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8D45FF-586A-4FE5-9FE8-94593C22C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0010" y="4843957"/>
            <a:ext cx="6511977" cy="2747963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</a:t>
            </a: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UNALLOCATED </a:t>
            </a: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RIDES DURING </a:t>
            </a: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WEEKDAYS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E3536A2-5AE8-483D-BCE2-630FD28D1D88}"/>
              </a:ext>
            </a:extLst>
          </p:cNvPr>
          <p:cNvSpPr txBox="1">
            <a:spLocks/>
          </p:cNvSpPr>
          <p:nvPr/>
        </p:nvSpPr>
        <p:spPr>
          <a:xfrm>
            <a:off x="9737985" y="1848097"/>
            <a:ext cx="6511977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PH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4042C1E-1B83-408B-B8AB-6A978DD76A69}"/>
              </a:ext>
            </a:extLst>
          </p:cNvPr>
          <p:cNvSpPr txBox="1">
            <a:spLocks/>
          </p:cNvSpPr>
          <p:nvPr/>
        </p:nvSpPr>
        <p:spPr>
          <a:xfrm>
            <a:off x="2992411" y="7386320"/>
            <a:ext cx="685510" cy="3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endParaRPr lang="en-PH" sz="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64DD1FF3-4D37-4356-A106-7B4C9D565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47925"/>
            <a:ext cx="95250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44B405-0A38-46BF-8246-6C98D14BAFFC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6B28F-C6AE-4404-9F1F-6CDAA6126BCD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CD0A8-D3FB-4D36-9962-3B9847B7306B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87A2D7A6-6A5E-47B7-AE06-3ECE7BDF2F44}"/>
              </a:ext>
            </a:extLst>
          </p:cNvPr>
          <p:cNvSpPr txBox="1">
            <a:spLocks/>
          </p:cNvSpPr>
          <p:nvPr/>
        </p:nvSpPr>
        <p:spPr>
          <a:xfrm>
            <a:off x="-700312" y="2095994"/>
            <a:ext cx="759431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Calendar Heatmap of Unallocated Rides</a:t>
            </a:r>
          </a:p>
        </p:txBody>
      </p:sp>
    </p:spTree>
    <p:extLst>
      <p:ext uri="{BB962C8B-B14F-4D97-AF65-F5344CB8AC3E}">
        <p14:creationId xmlns:p14="http://schemas.microsoft.com/office/powerpoint/2010/main" val="298205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4DC1-B45B-4780-9B87-EE7556C5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PH" sz="6600" dirty="0">
                <a:solidFill>
                  <a:srgbClr val="009F35"/>
                </a:solidFill>
                <a:latin typeface="Bebas Neue" panose="020B0606020202050201" pitchFamily="34" charset="0"/>
              </a:rPr>
              <a:t>Exploratory data analysis</a:t>
            </a:r>
            <a:endParaRPr lang="en-US" sz="66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bandicam 2020-08-24 16-27-58-255">
            <a:hlinkClick r:id="" action="ppaction://media"/>
            <a:extLst>
              <a:ext uri="{FF2B5EF4-FFF2-40B4-BE49-F238E27FC236}">
                <a16:creationId xmlns:a16="http://schemas.microsoft.com/office/drawing/2014/main" id="{7FA13F93-1B7C-44E5-BDC5-9DD0B2AD9218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246" y="1690688"/>
            <a:ext cx="7256452" cy="4446342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E3536A2-5AE8-483D-BCE2-630FD28D1D88}"/>
              </a:ext>
            </a:extLst>
          </p:cNvPr>
          <p:cNvSpPr txBox="1">
            <a:spLocks/>
          </p:cNvSpPr>
          <p:nvPr/>
        </p:nvSpPr>
        <p:spPr>
          <a:xfrm>
            <a:off x="9737985" y="1848097"/>
            <a:ext cx="6511977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PH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4042C1E-1B83-408B-B8AB-6A978DD76A69}"/>
              </a:ext>
            </a:extLst>
          </p:cNvPr>
          <p:cNvSpPr txBox="1">
            <a:spLocks/>
          </p:cNvSpPr>
          <p:nvPr/>
        </p:nvSpPr>
        <p:spPr>
          <a:xfrm>
            <a:off x="2992411" y="7386320"/>
            <a:ext cx="685510" cy="3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endParaRPr lang="en-PH" sz="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4B405-0A38-46BF-8246-6C98D14BAFFC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6B28F-C6AE-4404-9F1F-6CDAA6126BCD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CD0A8-D3FB-4D36-9962-3B9847B7306B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2F653EC-03EC-4E7B-BCD4-3F073DC097EC}"/>
              </a:ext>
            </a:extLst>
          </p:cNvPr>
          <p:cNvSpPr txBox="1">
            <a:spLocks/>
          </p:cNvSpPr>
          <p:nvPr/>
        </p:nvSpPr>
        <p:spPr>
          <a:xfrm>
            <a:off x="7989529" y="3429000"/>
            <a:ext cx="4202471" cy="1937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UNALLOCATED RIDES  START TO PEAK AT </a:t>
            </a:r>
            <a:r>
              <a:rPr lang="en-PH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– 9 AM </a:t>
            </a: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AT      </a:t>
            </a:r>
            <a:r>
              <a:rPr lang="en-PH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PM</a:t>
            </a: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PH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ONWARDS </a:t>
            </a:r>
            <a:r>
              <a:rPr lang="en-PH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NOTABLY IN   </a:t>
            </a:r>
            <a:r>
              <a:rPr lang="en-PH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DISTRICTS</a:t>
            </a:r>
            <a:endParaRPr lang="en-PH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1642356-FC2F-442A-9899-5B441C2356F2}"/>
              </a:ext>
            </a:extLst>
          </p:cNvPr>
          <p:cNvSpPr txBox="1">
            <a:spLocks/>
          </p:cNvSpPr>
          <p:nvPr/>
        </p:nvSpPr>
        <p:spPr>
          <a:xfrm>
            <a:off x="8042091" y="3016251"/>
            <a:ext cx="4202471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AND WHEN ?</a:t>
            </a:r>
          </a:p>
        </p:txBody>
      </p:sp>
    </p:spTree>
    <p:extLst>
      <p:ext uri="{BB962C8B-B14F-4D97-AF65-F5344CB8AC3E}">
        <p14:creationId xmlns:p14="http://schemas.microsoft.com/office/powerpoint/2010/main" val="238124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4DC1-B45B-4780-9B87-EE7556C5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PH" sz="6600" dirty="0">
                <a:solidFill>
                  <a:srgbClr val="009F35"/>
                </a:solidFill>
                <a:latin typeface="Bebas Neue" panose="020B0606020202050201" pitchFamily="34" charset="0"/>
              </a:rPr>
              <a:t>Exploratory data analysis</a:t>
            </a:r>
            <a:endParaRPr lang="en-US" sz="66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8D45FF-586A-4FE5-9FE8-94593C22C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0073" y="5870117"/>
            <a:ext cx="6511977" cy="2747963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Pick-up points </a:t>
            </a: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outside Metro Manila</a:t>
            </a: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tend to unallocated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E3536A2-5AE8-483D-BCE2-630FD28D1D88}"/>
              </a:ext>
            </a:extLst>
          </p:cNvPr>
          <p:cNvSpPr txBox="1">
            <a:spLocks/>
          </p:cNvSpPr>
          <p:nvPr/>
        </p:nvSpPr>
        <p:spPr>
          <a:xfrm>
            <a:off x="9737985" y="1848097"/>
            <a:ext cx="6511977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PH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4042C1E-1B83-408B-B8AB-6A978DD76A69}"/>
              </a:ext>
            </a:extLst>
          </p:cNvPr>
          <p:cNvSpPr txBox="1">
            <a:spLocks/>
          </p:cNvSpPr>
          <p:nvPr/>
        </p:nvSpPr>
        <p:spPr>
          <a:xfrm>
            <a:off x="2992411" y="7386320"/>
            <a:ext cx="685510" cy="3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endParaRPr lang="en-PH" sz="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4B405-0A38-46BF-8246-6C98D14BAFFC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6B28F-C6AE-4404-9F1F-6CDAA6126BCD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CD0A8-D3FB-4D36-9962-3B9847B7306B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0C3A6-10AB-437C-8036-97A0F1E47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4" b="4162"/>
          <a:stretch/>
        </p:blipFill>
        <p:spPr>
          <a:xfrm>
            <a:off x="1515545" y="1848097"/>
            <a:ext cx="8481896" cy="370836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F8F752E-C81C-4EF5-A378-A0270140BBF5}"/>
              </a:ext>
            </a:extLst>
          </p:cNvPr>
          <p:cNvSpPr txBox="1">
            <a:spLocks/>
          </p:cNvSpPr>
          <p:nvPr/>
        </p:nvSpPr>
        <p:spPr>
          <a:xfrm>
            <a:off x="1631878" y="1584739"/>
            <a:ext cx="6511977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Heatmap of Unallocated Bookings (Pick-Up Geohash, precision = 5)</a:t>
            </a:r>
          </a:p>
        </p:txBody>
      </p:sp>
    </p:spTree>
    <p:extLst>
      <p:ext uri="{BB962C8B-B14F-4D97-AF65-F5344CB8AC3E}">
        <p14:creationId xmlns:p14="http://schemas.microsoft.com/office/powerpoint/2010/main" val="235888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4DC1-B45B-4780-9B87-EE7556C5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PH" sz="6600" dirty="0">
                <a:solidFill>
                  <a:srgbClr val="009F35"/>
                </a:solidFill>
                <a:latin typeface="Bebas Neue" panose="020B0606020202050201" pitchFamily="34" charset="0"/>
              </a:rPr>
              <a:t>Exploratory data analysis</a:t>
            </a:r>
            <a:endParaRPr lang="en-US" sz="66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8D45FF-586A-4FE5-9FE8-94593C22C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7612" y="5718719"/>
            <a:ext cx="6511977" cy="2747963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Consistently, drop-off points </a:t>
            </a:r>
            <a:r>
              <a:rPr lang="en-PH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outside Metro Manila</a:t>
            </a:r>
            <a:r>
              <a:rPr lang="en-PH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tend to unallocated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E3536A2-5AE8-483D-BCE2-630FD28D1D88}"/>
              </a:ext>
            </a:extLst>
          </p:cNvPr>
          <p:cNvSpPr txBox="1">
            <a:spLocks/>
          </p:cNvSpPr>
          <p:nvPr/>
        </p:nvSpPr>
        <p:spPr>
          <a:xfrm>
            <a:off x="9737985" y="1848097"/>
            <a:ext cx="6511977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PH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4042C1E-1B83-408B-B8AB-6A978DD76A69}"/>
              </a:ext>
            </a:extLst>
          </p:cNvPr>
          <p:cNvSpPr txBox="1">
            <a:spLocks/>
          </p:cNvSpPr>
          <p:nvPr/>
        </p:nvSpPr>
        <p:spPr>
          <a:xfrm>
            <a:off x="2992411" y="7386320"/>
            <a:ext cx="685510" cy="3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endParaRPr lang="en-PH" sz="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4B405-0A38-46BF-8246-6C98D14BAFFC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6B28F-C6AE-4404-9F1F-6CDAA6126BCD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ACD0A8-D3FB-4D36-9962-3B9847B7306B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00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F8F752E-C81C-4EF5-A378-A0270140BBF5}"/>
              </a:ext>
            </a:extLst>
          </p:cNvPr>
          <p:cNvSpPr txBox="1">
            <a:spLocks/>
          </p:cNvSpPr>
          <p:nvPr/>
        </p:nvSpPr>
        <p:spPr>
          <a:xfrm>
            <a:off x="1631878" y="1584739"/>
            <a:ext cx="6160994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Heatmap of Unallocated Bookings (Drop-Off Geohash, precision =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2D659-9524-4C59-A3DA-DC150E228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0" t="4302" r="1506"/>
          <a:stretch/>
        </p:blipFill>
        <p:spPr>
          <a:xfrm>
            <a:off x="1613301" y="1842085"/>
            <a:ext cx="8605520" cy="38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2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823</Words>
  <Application>Microsoft Office PowerPoint</Application>
  <PresentationFormat>Widescreen</PresentationFormat>
  <Paragraphs>128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Bebas Neue</vt:lpstr>
      <vt:lpstr>Calibri</vt:lpstr>
      <vt:lpstr>Calibri Light</vt:lpstr>
      <vt:lpstr>Lato</vt:lpstr>
      <vt:lpstr>Open Sans</vt:lpstr>
      <vt:lpstr>Office Theme</vt:lpstr>
      <vt:lpstr>PowerPoint Presentation</vt:lpstr>
      <vt:lpstr>PowerPoint Presentation</vt:lpstr>
      <vt:lpstr>PREDICTING GRAB TAXI allocation Presented by: Jasper Kristian pangan</vt:lpstr>
      <vt:lpstr>PowerPoint Presentation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Features used</vt:lpstr>
      <vt:lpstr>Model Results</vt:lpstr>
      <vt:lpstr>Business value</vt:lpstr>
      <vt:lpstr>recommendation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Jasper Kristian P. Pangan</dc:creator>
  <cp:lastModifiedBy>Jasper Kristian P. Pangan</cp:lastModifiedBy>
  <cp:revision>118</cp:revision>
  <dcterms:created xsi:type="dcterms:W3CDTF">2020-08-23T10:09:21Z</dcterms:created>
  <dcterms:modified xsi:type="dcterms:W3CDTF">2020-08-25T03:19:58Z</dcterms:modified>
</cp:coreProperties>
</file>